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67" r:id="rId2"/>
    <p:sldId id="464" r:id="rId3"/>
    <p:sldId id="491" r:id="rId4"/>
    <p:sldId id="492" r:id="rId5"/>
    <p:sldId id="496" r:id="rId6"/>
    <p:sldId id="490" r:id="rId7"/>
    <p:sldId id="497" r:id="rId8"/>
    <p:sldId id="487" r:id="rId9"/>
    <p:sldId id="488" r:id="rId10"/>
    <p:sldId id="498" r:id="rId11"/>
    <p:sldId id="500" r:id="rId12"/>
    <p:sldId id="499" r:id="rId13"/>
    <p:sldId id="503" r:id="rId14"/>
    <p:sldId id="504" r:id="rId15"/>
    <p:sldId id="505" r:id="rId16"/>
    <p:sldId id="506" r:id="rId17"/>
    <p:sldId id="507" r:id="rId18"/>
    <p:sldId id="512" r:id="rId19"/>
    <p:sldId id="511" r:id="rId20"/>
    <p:sldId id="508" r:id="rId21"/>
    <p:sldId id="510" r:id="rId22"/>
    <p:sldId id="465" r:id="rId23"/>
  </p:sldIdLst>
  <p:sldSz cx="9144000" cy="5143500" type="screen16x9"/>
  <p:notesSz cx="6797675" cy="9926638"/>
  <p:embeddedFontLst>
    <p:embeddedFont>
      <p:font typeface="Arial Black" panose="020B0A040201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E00"/>
    <a:srgbClr val="828282"/>
    <a:srgbClr val="24B9C9"/>
    <a:srgbClr val="EA560D"/>
    <a:srgbClr val="ED949B"/>
    <a:srgbClr val="364651"/>
    <a:srgbClr val="8AC4CE"/>
    <a:srgbClr val="8EBAA6"/>
    <a:srgbClr val="737373"/>
    <a:srgbClr val="878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50" autoAdjust="0"/>
    <p:restoredTop sz="96291" autoAdjust="0"/>
  </p:normalViewPr>
  <p:slideViewPr>
    <p:cSldViewPr snapToGrid="0">
      <p:cViewPr varScale="1">
        <p:scale>
          <a:sx n="122" d="100"/>
          <a:sy n="122" d="100"/>
        </p:scale>
        <p:origin x="108" y="4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E2AA7-61BC-4C19-9563-AA677E012651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ADFC5-3DFE-48EB-A9B9-363C85F5E2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497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1BD1-F89F-4A54-9352-6C53E5DA38A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1F998-03E5-4ED9-BE01-0D368F69D2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2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" y="325320"/>
            <a:ext cx="2018759" cy="1319142"/>
          </a:xfrm>
          <a:prstGeom prst="rect">
            <a:avLst/>
          </a:prstGeom>
        </p:spPr>
      </p:pic>
      <p:sp>
        <p:nvSpPr>
          <p:cNvPr id="10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73063" y="2254250"/>
            <a:ext cx="4031512" cy="1216606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373063" y="3567448"/>
            <a:ext cx="4031512" cy="455053"/>
          </a:xfrm>
          <a:prstGeom prst="rect">
            <a:avLst/>
          </a:prstGeom>
        </p:spPr>
        <p:txBody>
          <a:bodyPr/>
          <a:lstStyle>
            <a:lvl1pPr>
              <a:defRPr lang="fr-FR" sz="1600" b="0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ZoneTexte 5"/>
          <p:cNvSpPr txBox="1"/>
          <p:nvPr userDrawn="1"/>
        </p:nvSpPr>
        <p:spPr>
          <a:xfrm>
            <a:off x="309093" y="4790267"/>
            <a:ext cx="4043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cap="small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centre d’excellence</a:t>
            </a:r>
            <a:r>
              <a:rPr lang="fr-FR" sz="1000" b="0" i="0" cap="small" baseline="0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accès pour tous</a:t>
            </a:r>
            <a:endParaRPr lang="fr-FR" sz="1000" b="0" i="0" cap="small" dirty="0">
              <a:solidFill>
                <a:srgbClr val="EA56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 descr="Une image contenant personne, souriant, jeune, regardant&#10;&#10;Description générée automatiquement">
            <a:extLst>
              <a:ext uri="{FF2B5EF4-FFF2-40B4-BE49-F238E27FC236}">
                <a16:creationId xmlns:a16="http://schemas.microsoft.com/office/drawing/2014/main" id="{F28A35B1-D7F8-41AB-9FAD-F759F077FF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39" y="0"/>
            <a:ext cx="4394161" cy="52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2 lignes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7B592B45-6B76-404D-A303-24785A9550B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50"/>
            <a:ext cx="3852000" cy="4206294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50"/>
            <a:ext cx="3816000" cy="446704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175"/>
            <a:ext cx="3816000" cy="35545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0490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37750"/>
            <a:ext cx="3816000" cy="475656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33341"/>
            <a:ext cx="3816000" cy="35932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0541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50"/>
            <a:ext cx="3816000" cy="483394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4425"/>
            <a:ext cx="3816000" cy="36443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200" b="1">
                <a:solidFill>
                  <a:srgbClr val="737373"/>
                </a:solidFill>
              </a:defRPr>
            </a:lvl4pPr>
            <a:lvl5pPr marL="0" indent="0">
              <a:lnSpc>
                <a:spcPct val="90000"/>
              </a:lnSpc>
              <a:buNone/>
              <a:defRPr sz="1200">
                <a:solidFill>
                  <a:srgbClr val="737373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B7998CF-BB9A-46E1-855D-D2BB2BC9B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4206294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3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49"/>
            <a:ext cx="3852000" cy="421273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2448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68648C-6BEF-4D87-B007-43CBE821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2987"/>
            <a:ext cx="3816000" cy="3722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200" b="1">
                <a:solidFill>
                  <a:srgbClr val="737373"/>
                </a:solidFill>
              </a:defRPr>
            </a:lvl4pPr>
            <a:lvl5pPr marL="0" indent="0">
              <a:lnSpc>
                <a:spcPct val="90000"/>
              </a:lnSpc>
              <a:buNone/>
              <a:defRPr sz="1200">
                <a:solidFill>
                  <a:srgbClr val="737373"/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571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965915"/>
            <a:ext cx="3852000" cy="358032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4341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5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8650" y="965915"/>
            <a:ext cx="3852000" cy="358032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2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ur une ligne et 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299531" y="965913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4341"/>
            <a:ext cx="3816000" cy="419551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5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8650" y="965914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  <p:sp>
        <p:nvSpPr>
          <p:cNvPr id="6" name="Espace réservé du graphique 8">
            <a:extLst>
              <a:ext uri="{FF2B5EF4-FFF2-40B4-BE49-F238E27FC236}">
                <a16:creationId xmlns:a16="http://schemas.microsoft.com/office/drawing/2014/main" id="{995FB402-0AE2-4204-BDED-8B37FC1D023E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970412" y="965912"/>
            <a:ext cx="2507356" cy="357389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4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centr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7200000" cy="720000"/>
          </a:xfrm>
          <a:prstGeom prst="rect">
            <a:avLst/>
          </a:prstGeom>
        </p:spPr>
        <p:txBody>
          <a:bodyPr anchor="b"/>
          <a:lstStyle>
            <a:lvl1pPr>
              <a:defRPr lang="en-US" sz="24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7209527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11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centré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3816000" cy="655388"/>
          </a:xfrm>
          <a:prstGeom prst="rect">
            <a:avLst/>
          </a:prstGeom>
        </p:spPr>
        <p:txBody>
          <a:bodyPr anchor="b"/>
          <a:lstStyle>
            <a:lvl1pPr>
              <a:defRPr lang="en-US" sz="20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3816000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DC3607CC-26E3-428A-9991-8FF5D167BF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37080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4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centrés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59187"/>
            <a:ext cx="3816000" cy="655388"/>
          </a:xfrm>
          <a:prstGeom prst="rect">
            <a:avLst/>
          </a:prstGeom>
        </p:spPr>
        <p:txBody>
          <a:bodyPr anchor="b"/>
          <a:lstStyle>
            <a:lvl1pPr>
              <a:defRPr lang="en-US" sz="20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79188"/>
            <a:ext cx="3816000" cy="1273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Espace réservé du graphique 8">
            <a:extLst>
              <a:ext uri="{FF2B5EF4-FFF2-40B4-BE49-F238E27FC236}">
                <a16:creationId xmlns:a16="http://schemas.microsoft.com/office/drawing/2014/main" id="{D1DCF4FE-8C32-44DF-A6CA-2B742EFDC22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568100" y="552450"/>
            <a:ext cx="3852000" cy="37084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10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9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" y="325320"/>
            <a:ext cx="2018759" cy="13191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597C90-3211-4832-AF76-1EE2F6BFB6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963" y="0"/>
            <a:ext cx="4307037" cy="5143500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73063" y="2254250"/>
            <a:ext cx="4031512" cy="1216606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373063" y="3567448"/>
            <a:ext cx="4031512" cy="455053"/>
          </a:xfrm>
          <a:prstGeom prst="rect">
            <a:avLst/>
          </a:prstGeom>
        </p:spPr>
        <p:txBody>
          <a:bodyPr/>
          <a:lstStyle>
            <a:lvl1pPr>
              <a:defRPr lang="fr-FR" sz="1600" b="0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9093" y="4790267"/>
            <a:ext cx="4043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cap="small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centre d’excellence</a:t>
            </a:r>
            <a:r>
              <a:rPr lang="fr-FR" sz="1000" b="0" i="0" cap="small" baseline="0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accès pour tous</a:t>
            </a:r>
            <a:endParaRPr lang="fr-FR" sz="1000" b="0" i="0" cap="small" dirty="0">
              <a:solidFill>
                <a:srgbClr val="EA56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5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83" y="330898"/>
            <a:ext cx="2139696" cy="3995928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735932" y="1971674"/>
            <a:ext cx="2321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MER</a:t>
            </a:r>
            <a:endParaRPr lang="fr-FR" sz="6600" b="1" dirty="0">
              <a:solidFill>
                <a:srgbClr val="EA560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84794" y="1971674"/>
            <a:ext cx="528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</a:t>
            </a:r>
            <a:endParaRPr lang="fr-FR" sz="6600" b="1" dirty="0">
              <a:solidFill>
                <a:srgbClr val="EA560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lipse 5"/>
          <p:cNvSpPr>
            <a:spLocks noChangeAspect="1"/>
          </p:cNvSpPr>
          <p:nvPr userDrawn="1"/>
        </p:nvSpPr>
        <p:spPr>
          <a:xfrm>
            <a:off x="5430182" y="1867165"/>
            <a:ext cx="209017" cy="209017"/>
          </a:xfrm>
          <a:prstGeom prst="ellipse">
            <a:avLst/>
          </a:prstGeom>
          <a:solidFill>
            <a:srgbClr val="EA560D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0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63" y="298700"/>
            <a:ext cx="2139696" cy="3995928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44270" y="2964967"/>
            <a:ext cx="4977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</a:t>
            </a:r>
            <a:r>
              <a:rPr lang="fr-FR" sz="6600" b="1" baseline="0" dirty="0" smtClean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Y</a:t>
            </a:r>
            <a:endParaRPr lang="fr-FR" sz="6600" b="1" dirty="0">
              <a:solidFill>
                <a:srgbClr val="EA560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6094845" y="2982666"/>
            <a:ext cx="5283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rgbClr val="EA560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</a:t>
            </a:r>
            <a:endParaRPr lang="fr-FR" sz="6600" b="1" dirty="0">
              <a:solidFill>
                <a:srgbClr val="EA560D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" y="325320"/>
            <a:ext cx="2018759" cy="1319142"/>
          </a:xfrm>
          <a:prstGeom prst="rect">
            <a:avLst/>
          </a:prstGeom>
        </p:spPr>
      </p:pic>
      <p:pic>
        <p:nvPicPr>
          <p:cNvPr id="7" name="Image 6" descr="Une image contenant personne, souriant, jeune, regardant&#10;&#10;Description générée automatiquement">
            <a:extLst>
              <a:ext uri="{FF2B5EF4-FFF2-40B4-BE49-F238E27FC236}">
                <a16:creationId xmlns:a16="http://schemas.microsoft.com/office/drawing/2014/main" id="{F28A35B1-D7F8-41AB-9FAD-F759F077FF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660" y="0"/>
            <a:ext cx="4318340" cy="5143500"/>
          </a:xfrm>
          <a:prstGeom prst="rect">
            <a:avLst/>
          </a:prstGeom>
        </p:spPr>
      </p:pic>
      <p:sp>
        <p:nvSpPr>
          <p:cNvPr id="6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73063" y="2254250"/>
            <a:ext cx="4031512" cy="1216606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373063" y="3567448"/>
            <a:ext cx="4031512" cy="455053"/>
          </a:xfrm>
          <a:prstGeom prst="rect">
            <a:avLst/>
          </a:prstGeom>
        </p:spPr>
        <p:txBody>
          <a:bodyPr/>
          <a:lstStyle>
            <a:lvl1pPr>
              <a:defRPr lang="fr-FR" sz="1600" b="0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9093" y="4790267"/>
            <a:ext cx="4043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cap="small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centre d’excellence</a:t>
            </a:r>
            <a:r>
              <a:rPr lang="fr-FR" sz="1000" b="0" i="0" cap="small" baseline="0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accès pour tous</a:t>
            </a:r>
            <a:endParaRPr lang="fr-FR" sz="1000" b="0" i="0" cap="small" dirty="0">
              <a:solidFill>
                <a:srgbClr val="EA56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" y="325320"/>
            <a:ext cx="2018759" cy="1319142"/>
          </a:xfrm>
          <a:prstGeom prst="rect">
            <a:avLst/>
          </a:prstGeom>
        </p:spPr>
      </p:pic>
      <p:pic>
        <p:nvPicPr>
          <p:cNvPr id="6" name="Image 5" descr="Une image contenant personne, homme, chemise, grand&#10;&#10;Description générée automatiquement">
            <a:extLst>
              <a:ext uri="{FF2B5EF4-FFF2-40B4-BE49-F238E27FC236}">
                <a16:creationId xmlns:a16="http://schemas.microsoft.com/office/drawing/2014/main" id="{7CCE9380-72C7-4FBF-91E4-C12BB0E52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660" y="0"/>
            <a:ext cx="4318340" cy="5143500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73063" y="2254250"/>
            <a:ext cx="4031512" cy="1216606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373063" y="3567448"/>
            <a:ext cx="4031512" cy="455053"/>
          </a:xfrm>
          <a:prstGeom prst="rect">
            <a:avLst/>
          </a:prstGeom>
        </p:spPr>
        <p:txBody>
          <a:bodyPr/>
          <a:lstStyle>
            <a:lvl1pPr>
              <a:defRPr lang="fr-FR" sz="1600" b="0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09093" y="4790267"/>
            <a:ext cx="4043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cap="small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centre d’excellence</a:t>
            </a:r>
            <a:r>
              <a:rPr lang="fr-FR" sz="1000" b="0" i="0" cap="small" baseline="0" dirty="0" smtClean="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accès pour tous</a:t>
            </a:r>
            <a:endParaRPr lang="fr-FR" sz="1000" b="0" i="0" cap="small" dirty="0">
              <a:solidFill>
                <a:srgbClr val="EA56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calair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8C35CFDF-CF85-4E5D-B2C2-64A4DF051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6" b="98768" l="2490" r="97303">
                        <a14:foregroundMark x1="39627" y1="10974" x2="39627" y2="10974"/>
                        <a14:foregroundMark x1="41909" y1="3359" x2="41909" y2="3359"/>
                        <a14:foregroundMark x1="2697" y1="39978" x2="2697" y2="39978"/>
                        <a14:foregroundMark x1="81743" y1="90482" x2="81743" y2="90482"/>
                        <a14:foregroundMark x1="80913" y1="95409" x2="80913" y2="95409"/>
                        <a14:foregroundMark x1="97303" y1="87570" x2="97303" y2="87570"/>
                        <a14:foregroundMark x1="78838" y1="98880" x2="78838" y2="98880"/>
                        <a14:foregroundMark x1="41079" y1="2576" x2="41079" y2="2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22"/>
          <a:stretch/>
        </p:blipFill>
        <p:spPr>
          <a:xfrm>
            <a:off x="175403" y="0"/>
            <a:ext cx="2395165" cy="3171825"/>
          </a:xfrm>
          <a:prstGeom prst="rect">
            <a:avLst/>
          </a:prstGeom>
        </p:spPr>
      </p:pic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E8492159-8A14-4992-B41B-E525EE484A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476" y="2497331"/>
            <a:ext cx="5822155" cy="1931794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Espace réservé du texte 26"/>
          <p:cNvSpPr>
            <a:spLocks noGrp="1"/>
          </p:cNvSpPr>
          <p:nvPr>
            <p:ph type="body" sz="quarter" idx="10"/>
          </p:nvPr>
        </p:nvSpPr>
        <p:spPr>
          <a:xfrm>
            <a:off x="1737318" y="2300288"/>
            <a:ext cx="642938" cy="585787"/>
          </a:xfrm>
          <a:prstGeom prst="rect">
            <a:avLst/>
          </a:prstGeom>
        </p:spPr>
        <p:txBody>
          <a:bodyPr anchor="ctr" anchorCtr="0"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261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E8492159-8A14-4992-B41B-E525EE484A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9279" y="2440181"/>
            <a:ext cx="5854409" cy="1938938"/>
          </a:xfrm>
          <a:prstGeom prst="rect">
            <a:avLst/>
          </a:prstGeom>
        </p:spPr>
        <p:txBody>
          <a:bodyPr/>
          <a:lstStyle>
            <a:lvl1pPr algn="r">
              <a:defRPr lang="fr-FR" sz="20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23C9D3-E708-47A8-9451-369A4ADBB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9" b="99568" l="1678" r="90940">
                        <a14:foregroundMark x1="43289" y1="14841" x2="43289" y2="14841"/>
                        <a14:foregroundMark x1="35235" y1="5331" x2="35235" y2="5331"/>
                        <a14:foregroundMark x1="37248" y1="2305" x2="37248" y2="2305"/>
                        <a14:foregroundMark x1="1678" y1="16859" x2="1678" y2="16859"/>
                        <a14:foregroundMark x1="91275" y1="50144" x2="91275" y2="50144"/>
                        <a14:foregroundMark x1="35235" y1="95965" x2="35235" y2="95965"/>
                        <a14:foregroundMark x1="25839" y1="99568" x2="25839" y2="9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41" y="882919"/>
            <a:ext cx="1502146" cy="3498281"/>
          </a:xfrm>
          <a:prstGeom prst="rect">
            <a:avLst/>
          </a:prstGeom>
        </p:spPr>
      </p:pic>
      <p:sp>
        <p:nvSpPr>
          <p:cNvPr id="5" name="Espace réservé du texte 26"/>
          <p:cNvSpPr>
            <a:spLocks noGrp="1"/>
          </p:cNvSpPr>
          <p:nvPr>
            <p:ph type="body" sz="quarter" idx="10"/>
          </p:nvPr>
        </p:nvSpPr>
        <p:spPr>
          <a:xfrm>
            <a:off x="7197960" y="1121871"/>
            <a:ext cx="642938" cy="585787"/>
          </a:xfrm>
          <a:prstGeom prst="rect">
            <a:avLst/>
          </a:prstGeom>
        </p:spPr>
        <p:txBody>
          <a:bodyPr anchor="ctr" anchorCtr="0"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2820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85234"/>
            <a:ext cx="7886700" cy="3529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9388" indent="-179388">
              <a:buClr>
                <a:srgbClr val="FF5E00"/>
              </a:buClr>
              <a:buFont typeface="Wingdings" panose="05000000000000000000" pitchFamily="2" charset="2"/>
              <a:buChar char="§"/>
              <a:defRPr sz="12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85825" indent="-171450">
              <a:buClr>
                <a:srgbClr val="FF5E00"/>
              </a:buClr>
              <a:buFont typeface="Arial" panose="020B0604020202020204" pitchFamily="34" charset="0"/>
              <a:buChar char="□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27162" indent="-171450">
              <a:buClr>
                <a:srgbClr val="FF5E00"/>
              </a:buClr>
              <a:buFont typeface="Arial" panose="020B0604020202020204" pitchFamily="34" charset="0"/>
              <a:buChar char="−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1050" indent="-171450">
              <a:buFont typeface="Courier New" panose="02070309020205020404" pitchFamily="49" charset="0"/>
              <a:buChar char="o"/>
              <a:defRPr sz="9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628650" y="338932"/>
            <a:ext cx="7886700" cy="491655"/>
          </a:xfrm>
          <a:prstGeom prst="rect">
            <a:avLst/>
          </a:prstGeom>
        </p:spPr>
        <p:txBody>
          <a:bodyPr/>
          <a:lstStyle>
            <a:lvl1pPr>
              <a:defRPr lang="fr-FR" sz="2000" b="1" u="none" kern="1200" cap="all" baseline="0" dirty="0" smtClean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F10633-471D-47A5-81EF-D7ABDF923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7" y="4584943"/>
            <a:ext cx="741151" cy="46341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DF2F667-FF21-481D-AC44-EEB15177928F}"/>
              </a:ext>
            </a:extLst>
          </p:cNvPr>
          <p:cNvCxnSpPr/>
          <p:nvPr userDrawn="1"/>
        </p:nvCxnSpPr>
        <p:spPr>
          <a:xfrm flipV="1">
            <a:off x="986231" y="4927559"/>
            <a:ext cx="7560000" cy="20267"/>
          </a:xfrm>
          <a:prstGeom prst="line">
            <a:avLst/>
          </a:prstGeom>
          <a:ln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8545513" y="4816475"/>
            <a:ext cx="390525" cy="2317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EA56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21F0E541-015C-4D14-81CE-F40D464D20D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8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sur 2 lignes et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8000"/>
            <a:ext cx="4057650" cy="478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5000"/>
              </a:lnSpc>
              <a:defRPr lang="fr-FR" sz="1800" b="1" u="none" kern="1200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42811"/>
            <a:ext cx="4057650" cy="3451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rgbClr val="FF5E00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rgbClr val="FF5E00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lang="fr-FR" sz="1200" kern="1200" dirty="0" smtClean="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87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ur 2 lignes et contenu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BFAFDD3-A49E-4461-B1B3-C6DAEB51EF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00" y="552450"/>
            <a:ext cx="3852000" cy="41547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8000"/>
            <a:ext cx="3816000" cy="440265"/>
          </a:xfrm>
          <a:prstGeom prst="rect">
            <a:avLst/>
          </a:prstGeom>
        </p:spPr>
        <p:txBody>
          <a:bodyPr anchor="b"/>
          <a:lstStyle>
            <a:lvl1pPr>
              <a:defRPr lang="en-US" sz="1800" u="none" cap="all" baseline="0" dirty="0">
                <a:solidFill>
                  <a:srgbClr val="87878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2130"/>
            <a:ext cx="3816000" cy="3445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363" indent="-182563">
              <a:lnSpc>
                <a:spcPct val="90000"/>
              </a:lnSpc>
              <a:spcBef>
                <a:spcPts val="100"/>
              </a:spcBef>
              <a:buClr>
                <a:schemeClr val="accent2"/>
              </a:buClr>
              <a:buFont typeface="Arial" panose="020B0604020202020204" pitchFamily="34" charset="0"/>
              <a:buChar char="-"/>
              <a:defRPr sz="105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buNone/>
              <a:defRPr sz="1100" b="1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90000"/>
              </a:lnSpc>
              <a:buNone/>
              <a:defRPr sz="110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748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FF10633-471D-47A5-81EF-D7ABDF9230B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7" y="4584943"/>
            <a:ext cx="741151" cy="46341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F2F667-FF21-481D-AC44-EEB15177928F}"/>
              </a:ext>
            </a:extLst>
          </p:cNvPr>
          <p:cNvCxnSpPr/>
          <p:nvPr userDrawn="1"/>
        </p:nvCxnSpPr>
        <p:spPr>
          <a:xfrm flipV="1">
            <a:off x="986231" y="4927559"/>
            <a:ext cx="7560000" cy="20267"/>
          </a:xfrm>
          <a:prstGeom prst="line">
            <a:avLst/>
          </a:prstGeom>
          <a:ln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1"/>
          <p:cNvSpPr txBox="1">
            <a:spLocks/>
          </p:cNvSpPr>
          <p:nvPr userDrawn="1"/>
        </p:nvSpPr>
        <p:spPr>
          <a:xfrm>
            <a:off x="8545513" y="4816475"/>
            <a:ext cx="390525" cy="23177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 kern="1200">
                <a:solidFill>
                  <a:srgbClr val="EA560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F0E541-015C-4D14-81CE-F40D464D20D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84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687" r:id="rId3"/>
    <p:sldLayoutId id="2147483688" r:id="rId4"/>
    <p:sldLayoutId id="2147483684" r:id="rId5"/>
    <p:sldLayoutId id="2147483685" r:id="rId6"/>
    <p:sldLayoutId id="2147483683" r:id="rId7"/>
    <p:sldLayoutId id="2147483662" r:id="rId8"/>
    <p:sldLayoutId id="2147483675" r:id="rId9"/>
    <p:sldLayoutId id="2147483677" r:id="rId10"/>
    <p:sldLayoutId id="2147483673" r:id="rId11"/>
    <p:sldLayoutId id="2147483676" r:id="rId12"/>
    <p:sldLayoutId id="2147483678" r:id="rId13"/>
    <p:sldLayoutId id="2147483691" r:id="rId14"/>
    <p:sldLayoutId id="2147483692" r:id="rId15"/>
    <p:sldLayoutId id="2147483674" r:id="rId16"/>
    <p:sldLayoutId id="2147483679" r:id="rId17"/>
    <p:sldLayoutId id="2147483680" r:id="rId18"/>
    <p:sldLayoutId id="2147483690" r:id="rId19"/>
    <p:sldLayoutId id="2147483689" r:id="rId20"/>
    <p:sldLayoutId id="2147483693" r:id="rId2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3.wdp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Parcours </a:t>
            </a:r>
            <a:r>
              <a:rPr lang="fr-FR" dirty="0" err="1" smtClean="0"/>
              <a:t>Activite</a:t>
            </a:r>
            <a:r>
              <a:rPr lang="fr-FR" dirty="0" smtClean="0"/>
              <a:t>, indicateurs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COMMENT SE STRUCTURER POUR DEMAIN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LA METHODE du projet PARCOURS</a:t>
            </a:r>
          </a:p>
          <a:p>
            <a:r>
              <a:rPr lang="fr-FR" sz="1050" dirty="0" smtClean="0"/>
              <a:t>(Exemple projet COL.)</a:t>
            </a:r>
            <a:endParaRPr lang="fr-FR" sz="105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fr-F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50" y="1142624"/>
            <a:ext cx="7765073" cy="30151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Axe 1 : Avec les professionnels de santé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Avec les acteurs du parcours, directeur médicaux.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Sélection, description des parcours principaux par les acteurs de soins.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Identification des indicateurs pertinents souhaité par les acteurs.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900" dirty="0" smtClean="0"/>
              <a:t>Axe 2 : Travail sur les données d’activité (background).</a:t>
            </a:r>
            <a:endParaRPr lang="fr-FR" sz="900" dirty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sz="900" dirty="0"/>
              <a:t>Avec les acteurs </a:t>
            </a:r>
            <a:r>
              <a:rPr lang="fr-FR" sz="900" dirty="0" smtClean="0"/>
              <a:t>des données, SID, DIEM.</a:t>
            </a:r>
            <a:endParaRPr lang="fr-FR" sz="900" dirty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sz="900" dirty="0" smtClean="0"/>
              <a:t>Description </a:t>
            </a:r>
            <a:r>
              <a:rPr lang="fr-FR" sz="900" dirty="0"/>
              <a:t>des parcours principaux par </a:t>
            </a:r>
            <a:r>
              <a:rPr lang="fr-FR" sz="900" dirty="0" smtClean="0"/>
              <a:t>les données.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sz="900" dirty="0" smtClean="0"/>
              <a:t>Présenter ces parcours aux groupe 1.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sz="900" dirty="0" smtClean="0"/>
              <a:t>Proposer des évolutions dans la collecte / structure des données.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ORIENTATION VERS DEUX AXES DE TRAVAIL EN PARALLELE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2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49" y="772509"/>
            <a:ext cx="5195207" cy="2417005"/>
          </a:xfrm>
        </p:spPr>
        <p:txBody>
          <a:bodyPr>
            <a:normAutofit/>
          </a:bodyPr>
          <a:lstStyle/>
          <a:p>
            <a:r>
              <a:rPr lang="fr-FR" dirty="0" smtClean="0"/>
              <a:t>Création d’un SID « PARCOURS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PMSI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WEB100T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DXCare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FOCUS AXE 2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4" y="1532997"/>
            <a:ext cx="582965" cy="56794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948543" y="1632857"/>
            <a:ext cx="870857" cy="13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1948543" y="1880861"/>
            <a:ext cx="870857" cy="12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562929" y="1574701"/>
            <a:ext cx="1607786" cy="1968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63899" y="2038090"/>
            <a:ext cx="101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SID Parcours</a:t>
            </a:r>
            <a:endParaRPr lang="fr-FR" sz="12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226252" y="2338922"/>
            <a:ext cx="0" cy="48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43109"/>
              </p:ext>
            </p:extLst>
          </p:nvPr>
        </p:nvGraphicFramePr>
        <p:xfrm>
          <a:off x="429853" y="2930126"/>
          <a:ext cx="4470393" cy="1003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42">
                  <a:extLst>
                    <a:ext uri="{9D8B030D-6E8A-4147-A177-3AD203B41FA5}">
                      <a16:colId xmlns:a16="http://schemas.microsoft.com/office/drawing/2014/main" val="275180202"/>
                    </a:ext>
                  </a:extLst>
                </a:gridCol>
                <a:gridCol w="941136">
                  <a:extLst>
                    <a:ext uri="{9D8B030D-6E8A-4147-A177-3AD203B41FA5}">
                      <a16:colId xmlns:a16="http://schemas.microsoft.com/office/drawing/2014/main" val="2317970711"/>
                    </a:ext>
                  </a:extLst>
                </a:gridCol>
                <a:gridCol w="1070164">
                  <a:extLst>
                    <a:ext uri="{9D8B030D-6E8A-4147-A177-3AD203B41FA5}">
                      <a16:colId xmlns:a16="http://schemas.microsoft.com/office/drawing/2014/main" val="2108705393"/>
                    </a:ext>
                  </a:extLst>
                </a:gridCol>
                <a:gridCol w="781750">
                  <a:extLst>
                    <a:ext uri="{9D8B030D-6E8A-4147-A177-3AD203B41FA5}">
                      <a16:colId xmlns:a16="http://schemas.microsoft.com/office/drawing/2014/main" val="2401407114"/>
                    </a:ext>
                  </a:extLst>
                </a:gridCol>
                <a:gridCol w="1191601">
                  <a:extLst>
                    <a:ext uri="{9D8B030D-6E8A-4147-A177-3AD203B41FA5}">
                      <a16:colId xmlns:a16="http://schemas.microsoft.com/office/drawing/2014/main" val="3912299215"/>
                    </a:ext>
                  </a:extLst>
                </a:gridCol>
              </a:tblGrid>
              <a:tr h="405497">
                <a:tc>
                  <a:txBody>
                    <a:bodyPr/>
                    <a:lstStyle/>
                    <a:p>
                      <a:r>
                        <a:rPr lang="fr-FR" sz="900" dirty="0" smtClean="0"/>
                        <a:t>NIP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smtClean="0"/>
                        <a:t>DATE/HEURE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smtClean="0"/>
                        <a:t>TYPE</a:t>
                      </a:r>
                      <a:r>
                        <a:rPr lang="fr-FR" sz="900" baseline="0" dirty="0" smtClean="0"/>
                        <a:t> D’</a:t>
                      </a:r>
                      <a:r>
                        <a:rPr lang="fr-FR" sz="900" dirty="0" smtClean="0"/>
                        <a:t>ACTIVITE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smtClean="0"/>
                        <a:t>LIEU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smtClean="0"/>
                        <a:t>RESSOURCE</a:t>
                      </a:r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74005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Consultation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CS N2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057867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Chimio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HDJ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46253"/>
                  </a:ext>
                </a:extLst>
              </a:tr>
            </a:tbl>
          </a:graphicData>
        </a:graphic>
      </p:graphicFrame>
      <p:grpSp>
        <p:nvGrpSpPr>
          <p:cNvPr id="21" name="Groupe 20"/>
          <p:cNvGrpSpPr/>
          <p:nvPr/>
        </p:nvGrpSpPr>
        <p:grpSpPr>
          <a:xfrm>
            <a:off x="5170716" y="655834"/>
            <a:ext cx="3765322" cy="1012229"/>
            <a:chOff x="5170716" y="555172"/>
            <a:chExt cx="3765322" cy="962156"/>
          </a:xfrm>
        </p:grpSpPr>
        <p:sp>
          <p:nvSpPr>
            <p:cNvPr id="14" name="Espace réservé du contenu 1"/>
            <p:cNvSpPr txBox="1">
              <a:spLocks/>
            </p:cNvSpPr>
            <p:nvPr/>
          </p:nvSpPr>
          <p:spPr>
            <a:xfrm>
              <a:off x="5170716" y="555172"/>
              <a:ext cx="3765322" cy="3549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600" b="1" kern="1200">
                  <a:solidFill>
                    <a:srgbClr val="737373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179388" indent="-179388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FF5E00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rgbClr val="737373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8582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FF5E00"/>
                </a:buClr>
                <a:buFont typeface="Arial" panose="020B0604020202020204" pitchFamily="34" charset="0"/>
                <a:buChar char="□"/>
                <a:defRPr sz="1100" kern="1200">
                  <a:solidFill>
                    <a:srgbClr val="737373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427162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FF5E00"/>
                </a:buClr>
                <a:buFont typeface="Arial" panose="020B0604020202020204" pitchFamily="34" charset="0"/>
                <a:buChar char="−"/>
                <a:defRPr sz="1050" kern="1200">
                  <a:solidFill>
                    <a:srgbClr val="737373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1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Courier New" panose="02070309020205020404" pitchFamily="49" charset="0"/>
                <a:buChar char="o"/>
                <a:defRPr sz="900" kern="1200">
                  <a:solidFill>
                    <a:srgbClr val="737373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smtClean="0"/>
                <a:t>Description des parcours</a:t>
              </a:r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3216" y="830587"/>
              <a:ext cx="2400322" cy="686741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6" y="3989684"/>
            <a:ext cx="296985" cy="296985"/>
          </a:xfrm>
          <a:prstGeom prst="rect">
            <a:avLst/>
          </a:prstGeom>
        </p:spPr>
      </p:pic>
      <p:sp>
        <p:nvSpPr>
          <p:cNvPr id="19" name="Espace réservé du contenu 1"/>
          <p:cNvSpPr txBox="1">
            <a:spLocks/>
          </p:cNvSpPr>
          <p:nvPr/>
        </p:nvSpPr>
        <p:spPr>
          <a:xfrm>
            <a:off x="582371" y="4038565"/>
            <a:ext cx="5414958" cy="3238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Wingdings" panose="05000000000000000000" pitchFamily="2" charset="2"/>
              <a:buChar char="§"/>
              <a:defRPr sz="12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8582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□"/>
              <a:defRPr sz="11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7162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−"/>
              <a:defRPr sz="105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1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9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400" dirty="0" smtClean="0"/>
              <a:t>File active / Provenance / Utilisation ressources/…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45" y="3341949"/>
            <a:ext cx="562284" cy="562284"/>
          </a:xfrm>
          <a:prstGeom prst="rect">
            <a:avLst/>
          </a:prstGeom>
        </p:spPr>
      </p:pic>
      <p:sp>
        <p:nvSpPr>
          <p:cNvPr id="23" name="Espace réservé du contenu 1"/>
          <p:cNvSpPr txBox="1">
            <a:spLocks/>
          </p:cNvSpPr>
          <p:nvPr/>
        </p:nvSpPr>
        <p:spPr>
          <a:xfrm>
            <a:off x="5823856" y="3511891"/>
            <a:ext cx="2429682" cy="27250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Wingdings" panose="05000000000000000000" pitchFamily="2" charset="2"/>
              <a:buChar char="§"/>
              <a:defRPr sz="12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8582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□"/>
              <a:defRPr sz="11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7162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−"/>
              <a:defRPr sz="105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1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9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400" dirty="0" smtClean="0"/>
              <a:t>Délais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	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4900246" y="3821723"/>
            <a:ext cx="270469" cy="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4906385" y="3458933"/>
            <a:ext cx="270469" cy="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170715" y="3466748"/>
            <a:ext cx="0" cy="362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2" idx="1"/>
          </p:cNvCxnSpPr>
          <p:nvPr/>
        </p:nvCxnSpPr>
        <p:spPr>
          <a:xfrm flipH="1">
            <a:off x="5170715" y="3623091"/>
            <a:ext cx="264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contenu 1"/>
          <p:cNvSpPr txBox="1">
            <a:spLocks/>
          </p:cNvSpPr>
          <p:nvPr/>
        </p:nvSpPr>
        <p:spPr>
          <a:xfrm>
            <a:off x="5170716" y="1709767"/>
            <a:ext cx="3765322" cy="3733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Wingdings" panose="05000000000000000000" pitchFamily="2" charset="2"/>
              <a:buChar char="§"/>
              <a:defRPr sz="12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8582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□"/>
              <a:defRPr sz="11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7162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−"/>
              <a:defRPr sz="105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1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9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Volumétrie</a:t>
            </a:r>
          </a:p>
        </p:txBody>
      </p:sp>
      <p:sp>
        <p:nvSpPr>
          <p:cNvPr id="31" name="Espace réservé du contenu 1"/>
          <p:cNvSpPr txBox="1">
            <a:spLocks/>
          </p:cNvSpPr>
          <p:nvPr/>
        </p:nvSpPr>
        <p:spPr>
          <a:xfrm>
            <a:off x="5156036" y="2060671"/>
            <a:ext cx="3765322" cy="3733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Wingdings" panose="05000000000000000000" pitchFamily="2" charset="2"/>
              <a:buChar char="§"/>
              <a:defRPr sz="12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8582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□"/>
              <a:defRPr sz="11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7162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−"/>
              <a:defRPr sz="105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1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9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Calculs d’indicateurs</a:t>
            </a:r>
          </a:p>
        </p:txBody>
      </p:sp>
    </p:spTree>
    <p:extLst>
      <p:ext uri="{BB962C8B-B14F-4D97-AF65-F5344CB8AC3E}">
        <p14:creationId xmlns:p14="http://schemas.microsoft.com/office/powerpoint/2010/main" val="280342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PREMIERS PAS et EXPLICATIONS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fr-F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49" y="772509"/>
            <a:ext cx="1652096" cy="352098"/>
          </a:xfrm>
        </p:spPr>
        <p:txBody>
          <a:bodyPr>
            <a:normAutofit/>
          </a:bodyPr>
          <a:lstStyle/>
          <a:p>
            <a:r>
              <a:rPr lang="fr-FR" dirty="0" smtClean="0"/>
              <a:t>Les parcours :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24 PATIENTES ICHOM SH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7" y="1124607"/>
            <a:ext cx="4711760" cy="36565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67" y="1987096"/>
            <a:ext cx="3769883" cy="21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8" y="830587"/>
            <a:ext cx="4672100" cy="3625799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8147488" cy="491655"/>
          </a:xfrm>
        </p:spPr>
        <p:txBody>
          <a:bodyPr/>
          <a:lstStyle/>
          <a:p>
            <a:r>
              <a:rPr lang="fr-FR" dirty="0" smtClean="0"/>
              <a:t>REGROUPEMENT PAR FAMILLES DE PARCOURS – Parcours 1</a:t>
            </a:r>
            <a:br>
              <a:rPr lang="fr-FR" dirty="0" smtClean="0"/>
            </a:br>
            <a:r>
              <a:rPr lang="fr-FR" dirty="0" smtClean="0"/>
              <a:t>12 PATIENTES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93" y="1960018"/>
            <a:ext cx="3517875" cy="20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8147488" cy="491655"/>
          </a:xfrm>
        </p:spPr>
        <p:txBody>
          <a:bodyPr/>
          <a:lstStyle/>
          <a:p>
            <a:r>
              <a:rPr lang="fr-FR" dirty="0" smtClean="0"/>
              <a:t>REGROUPEMENT PAR FAMILLES DE PARCOURS – Parcours 2</a:t>
            </a:r>
            <a:br>
              <a:rPr lang="fr-FR" dirty="0" smtClean="0"/>
            </a:br>
            <a:r>
              <a:rPr lang="fr-FR" dirty="0" smtClean="0"/>
              <a:t>5 PATIENTES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59024"/>
            <a:ext cx="4547384" cy="352901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41" y="2304418"/>
            <a:ext cx="33147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8147488" cy="491655"/>
          </a:xfrm>
        </p:spPr>
        <p:txBody>
          <a:bodyPr/>
          <a:lstStyle/>
          <a:p>
            <a:r>
              <a:rPr lang="fr-FR" dirty="0" smtClean="0"/>
              <a:t>REGROUPEMENT PAR FAMILLES DE PARCOURS – Autres</a:t>
            </a:r>
            <a:br>
              <a:rPr lang="fr-FR" dirty="0" smtClean="0"/>
            </a:br>
            <a:r>
              <a:rPr lang="fr-FR" dirty="0" smtClean="0"/>
              <a:t>7 PATIENTES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4" y="924910"/>
            <a:ext cx="4854156" cy="37670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26" y="1824466"/>
            <a:ext cx="3867627" cy="22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8" y="830587"/>
            <a:ext cx="4672100" cy="3625799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8147488" cy="491655"/>
          </a:xfrm>
        </p:spPr>
        <p:txBody>
          <a:bodyPr/>
          <a:lstStyle/>
          <a:p>
            <a:r>
              <a:rPr lang="fr-FR" dirty="0" smtClean="0"/>
              <a:t>REVENONS AU  Parcours 1 - 12 PATIENTES -&gt; </a:t>
            </a:r>
            <a:r>
              <a:rPr lang="fr-FR" dirty="0" err="1" smtClean="0"/>
              <a:t>DéTAIL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4" y="2267248"/>
            <a:ext cx="34766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47625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8147488" cy="491655"/>
          </a:xfrm>
        </p:spPr>
        <p:txBody>
          <a:bodyPr/>
          <a:lstStyle/>
          <a:p>
            <a:r>
              <a:rPr lang="fr-FR" dirty="0" smtClean="0"/>
              <a:t>Parcours 1 - 12 PATIENTES – PARCOURS DETAILLE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28246" y="3032369"/>
            <a:ext cx="3462215" cy="930031"/>
          </a:xfrm>
          <a:prstGeom prst="rect">
            <a:avLst/>
          </a:prstGeom>
          <a:noFill/>
          <a:ln w="38100">
            <a:solidFill>
              <a:srgbClr val="82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450123" y="2227385"/>
            <a:ext cx="2801815" cy="744415"/>
          </a:xfrm>
          <a:prstGeom prst="rect">
            <a:avLst/>
          </a:prstGeom>
          <a:noFill/>
          <a:ln w="38100">
            <a:solidFill>
              <a:srgbClr val="FF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478585" y="1398954"/>
            <a:ext cx="3188677" cy="8245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26831" y="1672437"/>
            <a:ext cx="1055077" cy="369332"/>
          </a:xfrm>
          <a:prstGeom prst="rect">
            <a:avLst/>
          </a:prstGeom>
          <a:noFill/>
          <a:ln w="19050">
            <a:solidFill>
              <a:srgbClr val="FF5E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BLOC OP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115907" y="3218906"/>
            <a:ext cx="1731108" cy="369332"/>
          </a:xfrm>
          <a:prstGeom prst="rect">
            <a:avLst/>
          </a:prstGeom>
          <a:noFill/>
          <a:ln w="19050">
            <a:solidFill>
              <a:srgbClr val="FF5E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RADIOTHERAPIE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6650893" y="2791844"/>
            <a:ext cx="465014" cy="443725"/>
          </a:xfrm>
          <a:prstGeom prst="straightConnector1">
            <a:avLst/>
          </a:prstGeom>
          <a:ln>
            <a:solidFill>
              <a:srgbClr val="FF5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781908" y="2020913"/>
            <a:ext cx="226647" cy="759309"/>
          </a:xfrm>
          <a:prstGeom prst="straightConnector1">
            <a:avLst/>
          </a:prstGeom>
          <a:ln>
            <a:solidFill>
              <a:srgbClr val="FF5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254370" y="4022969"/>
            <a:ext cx="1582616" cy="369332"/>
          </a:xfrm>
          <a:prstGeom prst="rect">
            <a:avLst/>
          </a:prstGeom>
          <a:noFill/>
          <a:ln w="38100">
            <a:solidFill>
              <a:srgbClr val="82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Phase Pré-Bloc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997200" y="1578708"/>
            <a:ext cx="1801445" cy="537436"/>
          </a:xfrm>
          <a:prstGeom prst="rect">
            <a:avLst/>
          </a:prstGeom>
          <a:noFill/>
          <a:ln w="38100">
            <a:solidFill>
              <a:srgbClr val="FF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fr-FR" dirty="0"/>
              <a:t>Phase inter- traitement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445738" y="933709"/>
            <a:ext cx="16119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fr-FR" dirty="0"/>
              <a:t>Phase de SUIVI</a:t>
            </a:r>
          </a:p>
        </p:txBody>
      </p:sp>
    </p:spTree>
    <p:extLst>
      <p:ext uri="{BB962C8B-B14F-4D97-AF65-F5344CB8AC3E}">
        <p14:creationId xmlns:p14="http://schemas.microsoft.com/office/powerpoint/2010/main" val="187790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Le PARCOURS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8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ON FAIT QUOI DE ça?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fr-F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0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50" y="1050927"/>
            <a:ext cx="7765073" cy="33531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CREATION D’</a:t>
            </a:r>
            <a:r>
              <a:rPr lang="fr-FR" dirty="0" smtClean="0"/>
              <a:t>OBJET « PARCOURS »</a:t>
            </a:r>
            <a:endParaRPr lang="fr-FR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Prendre </a:t>
            </a:r>
            <a:r>
              <a:rPr lang="fr-FR" dirty="0"/>
              <a:t>le problème depuis </a:t>
            </a:r>
            <a:r>
              <a:rPr lang="fr-FR" dirty="0" smtClean="0"/>
              <a:t>les données du terrain </a:t>
            </a:r>
            <a:r>
              <a:rPr lang="fr-FR" dirty="0"/>
              <a:t>vers les </a:t>
            </a:r>
            <a:r>
              <a:rPr lang="fr-FR" dirty="0" smtClean="0"/>
              <a:t>acteurs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Identifier d’ores et déjà les parcours dans les bases de </a:t>
            </a:r>
            <a:r>
              <a:rPr lang="fr-FR" dirty="0" smtClean="0"/>
              <a:t>données.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Comptabiliser / vérifier </a:t>
            </a:r>
            <a:r>
              <a:rPr lang="fr-FR" dirty="0" smtClean="0"/>
              <a:t>« nativement » = </a:t>
            </a:r>
            <a:r>
              <a:rPr lang="fr-FR" dirty="0" smtClean="0"/>
              <a:t>Agilité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Construction </a:t>
            </a:r>
            <a:r>
              <a:rPr lang="fr-FR" dirty="0" smtClean="0"/>
              <a:t>d’indicateurs du parcours (volumétrie, coûts, en réalisé et prévisionnel</a:t>
            </a:r>
            <a:r>
              <a:rPr lang="fr-FR" dirty="0" smtClean="0"/>
              <a:t>).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Vérification </a:t>
            </a:r>
            <a:r>
              <a:rPr lang="fr-FR" dirty="0" smtClean="0"/>
              <a:t>d’une part des données saisies (vérifier les manques dans les parcours).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Objectiver facilement la modification ou création d’un parcours.</a:t>
            </a:r>
            <a:endParaRPr lang="fr-FR" dirty="0" smtClean="0"/>
          </a:p>
          <a:p>
            <a:pPr marL="522288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Identifier les besoins en ressources (Labo, Scanner, </a:t>
            </a:r>
            <a:r>
              <a:rPr lang="fr-FR" dirty="0" err="1" smtClean="0"/>
              <a:t>Seno</a:t>
            </a:r>
            <a:r>
              <a:rPr lang="fr-FR" dirty="0" smtClean="0"/>
              <a:t>, IRM, etc…)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Pistes à explorer </a:t>
            </a:r>
            <a:r>
              <a:rPr lang="fr-FR" dirty="0" smtClean="0"/>
              <a:t>:</a:t>
            </a:r>
          </a:p>
          <a:p>
            <a:pPr marL="522288" lvl="1" indent="-342900">
              <a:buFont typeface="+mj-lt"/>
              <a:buAutoNum type="arabicPeriod"/>
            </a:pPr>
            <a:r>
              <a:rPr lang="fr-FR" dirty="0" smtClean="0"/>
              <a:t>Identifier les parcours incomplets pour cartographier et suivre les dépendances de l’ICO.</a:t>
            </a:r>
          </a:p>
          <a:p>
            <a:pPr lvl="1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8650" y="338932"/>
            <a:ext cx="7886700" cy="435509"/>
          </a:xfrm>
        </p:spPr>
        <p:txBody>
          <a:bodyPr/>
          <a:lstStyle/>
          <a:p>
            <a:r>
              <a:rPr lang="fr-FR" dirty="0" smtClean="0"/>
              <a:t>ON FAIT QUOI DE </a:t>
            </a:r>
            <a:r>
              <a:rPr lang="fr-FR" dirty="0" err="1" smtClean="0"/>
              <a:t>çA</a:t>
            </a:r>
            <a:r>
              <a:rPr lang="fr-FR" dirty="0" smtClean="0"/>
              <a:t> ?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0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PARCOURS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1" y="1481233"/>
            <a:ext cx="766395" cy="76639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8" name="Connecteur droit 7"/>
          <p:cNvCxnSpPr/>
          <p:nvPr/>
        </p:nvCxnSpPr>
        <p:spPr>
          <a:xfrm flipV="1">
            <a:off x="5513250" y="2199229"/>
            <a:ext cx="3198583" cy="2247"/>
          </a:xfrm>
          <a:prstGeom prst="line">
            <a:avLst/>
          </a:prstGeom>
          <a:ln w="60325" cap="flat" cmpd="sng" algn="ctr">
            <a:solidFill>
              <a:schemeClr val="accent1">
                <a:alpha val="41000"/>
              </a:schemeClr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91" y="1449730"/>
            <a:ext cx="766395" cy="7663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46" y="1481232"/>
            <a:ext cx="766395" cy="7663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18" name="Groupe 17"/>
          <p:cNvGrpSpPr/>
          <p:nvPr/>
        </p:nvGrpSpPr>
        <p:grpSpPr>
          <a:xfrm>
            <a:off x="5513250" y="2384087"/>
            <a:ext cx="3198583" cy="799878"/>
            <a:chOff x="4882525" y="3234395"/>
            <a:chExt cx="3198583" cy="799878"/>
          </a:xfrm>
        </p:grpSpPr>
        <p:cxnSp>
          <p:nvCxnSpPr>
            <p:cNvPr id="11" name="Connecteur droit 10"/>
            <p:cNvCxnSpPr/>
            <p:nvPr/>
          </p:nvCxnSpPr>
          <p:spPr>
            <a:xfrm flipV="1">
              <a:off x="6117021" y="4031607"/>
              <a:ext cx="1964087" cy="2666"/>
            </a:xfrm>
            <a:prstGeom prst="line">
              <a:avLst/>
            </a:prstGeom>
            <a:ln w="60325" cap="flat" cmpd="sng" algn="ctr">
              <a:solidFill>
                <a:schemeClr val="accent1">
                  <a:alpha val="34000"/>
                </a:schemeClr>
              </a:solidFill>
              <a:prstDash val="dash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4882525" y="3234395"/>
              <a:ext cx="1234496" cy="799878"/>
            </a:xfrm>
            <a:prstGeom prst="line">
              <a:avLst/>
            </a:prstGeom>
            <a:ln w="60325" cap="flat" cmpd="sng" algn="ctr">
              <a:solidFill>
                <a:schemeClr val="accent1">
                  <a:alpha val="34000"/>
                </a:schemeClr>
              </a:solidFill>
              <a:prstDash val="dash"/>
              <a:round/>
              <a:headEnd type="none" w="med" len="med"/>
              <a:tailEnd type="non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7" y="935103"/>
            <a:ext cx="1163211" cy="116321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80" y="3306798"/>
            <a:ext cx="848053" cy="848053"/>
          </a:xfrm>
          <a:prstGeom prst="rect">
            <a:avLst/>
          </a:prstGeom>
        </p:spPr>
      </p:pic>
      <p:cxnSp>
        <p:nvCxnSpPr>
          <p:cNvPr id="23" name="Connecteur droit avec flèche 22"/>
          <p:cNvCxnSpPr/>
          <p:nvPr/>
        </p:nvCxnSpPr>
        <p:spPr>
          <a:xfrm>
            <a:off x="1641098" y="3323341"/>
            <a:ext cx="266174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4992515" y="3625218"/>
            <a:ext cx="4604736" cy="1200329"/>
            <a:chOff x="3847081" y="879551"/>
            <a:chExt cx="4604736" cy="1200329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081" y="882490"/>
              <a:ext cx="848053" cy="848053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788829" y="879551"/>
              <a:ext cx="3662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Ressources 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smtClean="0"/>
                <a:t>Médicale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smtClean="0"/>
                <a:t>Equipements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smtClean="0"/>
                <a:t>Immobilière</a:t>
              </a:r>
              <a:endParaRPr lang="fr-FR" dirty="0"/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65" y="3607991"/>
            <a:ext cx="609590" cy="609590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67848" y="2544015"/>
            <a:ext cx="133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Amont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681299" y="2544015"/>
            <a:ext cx="66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Aval</a:t>
            </a:r>
          </a:p>
        </p:txBody>
      </p:sp>
      <p:cxnSp>
        <p:nvCxnSpPr>
          <p:cNvPr id="37" name="Connecteur droit 36"/>
          <p:cNvCxnSpPr/>
          <p:nvPr/>
        </p:nvCxnSpPr>
        <p:spPr>
          <a:xfrm>
            <a:off x="2910071" y="2199229"/>
            <a:ext cx="2603179" cy="0"/>
          </a:xfrm>
          <a:prstGeom prst="line">
            <a:avLst/>
          </a:prstGeom>
          <a:ln w="603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64273" y="2199229"/>
            <a:ext cx="2552641" cy="0"/>
          </a:xfrm>
          <a:prstGeom prst="line">
            <a:avLst/>
          </a:prstGeom>
          <a:ln w="60325" cap="flat" cmpd="sng" algn="ctr">
            <a:solidFill>
              <a:schemeClr val="bg1">
                <a:lumMod val="50000"/>
                <a:alpha val="41000"/>
              </a:schemeClr>
            </a:solidFill>
            <a:prstDash val="dash"/>
            <a:round/>
            <a:headEnd type="none" w="med" len="med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273" y="3574256"/>
            <a:ext cx="946436" cy="94643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87355" y="3703598"/>
            <a:ext cx="54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?</a:t>
            </a:r>
          </a:p>
        </p:txBody>
      </p:sp>
      <p:cxnSp>
        <p:nvCxnSpPr>
          <p:cNvPr id="49" name="Connecteur droit 48"/>
          <p:cNvCxnSpPr>
            <a:stCxn id="6" idx="2"/>
          </p:cNvCxnSpPr>
          <p:nvPr/>
        </p:nvCxnSpPr>
        <p:spPr>
          <a:xfrm flipH="1">
            <a:off x="1641098" y="2247628"/>
            <a:ext cx="1" cy="10591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>
            <a:off x="4308086" y="2264171"/>
            <a:ext cx="1" cy="10591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7347786" y="3225158"/>
            <a:ext cx="11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Prévision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4211659" y="307874"/>
            <a:ext cx="285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Parcours = f(</a:t>
            </a:r>
            <a:r>
              <a:rPr lang="fr-FR" sz="2400" dirty="0" err="1" smtClean="0"/>
              <a:t>p,t,x,y,z</a:t>
            </a:r>
            <a:r>
              <a:rPr lang="fr-FR" sz="2400" dirty="0" smtClean="0"/>
              <a:t>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937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7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3 NIVEAUX DE PARCOURS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0" name="Espace réservé du contenu 1"/>
          <p:cNvSpPr>
            <a:spLocks noGrp="1"/>
          </p:cNvSpPr>
          <p:nvPr/>
        </p:nvSpPr>
        <p:spPr>
          <a:xfrm>
            <a:off x="628650" y="807082"/>
            <a:ext cx="7886700" cy="3529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9388" indent="-1793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Wingdings" panose="05000000000000000000" pitchFamily="2" charset="2"/>
              <a:buChar char="§"/>
              <a:defRPr sz="12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8582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□"/>
              <a:defRPr sz="11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7162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5E00"/>
              </a:buClr>
              <a:buFont typeface="Arial" panose="020B0604020202020204" pitchFamily="34" charset="0"/>
              <a:buChar char="−"/>
              <a:defRPr sz="105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1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900" kern="1200">
                <a:solidFill>
                  <a:srgbClr val="7373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 smtClean="0"/>
              <a:t>Les micro parcours :</a:t>
            </a:r>
          </a:p>
          <a:p>
            <a:pPr marL="465138" lvl="1" indent="-285750">
              <a:buFontTx/>
              <a:buChar char="-"/>
            </a:pPr>
            <a:r>
              <a:rPr lang="fr-FR" b="1" dirty="0" smtClean="0"/>
              <a:t>Objectif </a:t>
            </a:r>
            <a:r>
              <a:rPr lang="fr-FR" dirty="0" smtClean="0"/>
              <a:t>: optimiser les capacités de production des équipements lourds.</a:t>
            </a:r>
          </a:p>
          <a:p>
            <a:pPr marL="465138" lvl="1" indent="-285750">
              <a:buFontTx/>
              <a:buChar char="-"/>
            </a:pPr>
            <a:r>
              <a:rPr lang="fr-FR" b="1" dirty="0" smtClean="0"/>
              <a:t>Concerne</a:t>
            </a:r>
            <a:r>
              <a:rPr lang="fr-FR" dirty="0" smtClean="0"/>
              <a:t>: Activité Externe et accès aux équipements lourds.</a:t>
            </a:r>
          </a:p>
          <a:p>
            <a:pPr marL="465138" lvl="1" indent="-285750">
              <a:buFontTx/>
              <a:buChar char="-"/>
            </a:pPr>
            <a:endParaRPr lang="fr-FR" dirty="0" smtClean="0"/>
          </a:p>
          <a:p>
            <a:pPr marL="342900" indent="-342900">
              <a:buFont typeface="+mj-lt"/>
              <a:buAutoNum type="arabicPeriod" startAt="2"/>
            </a:pPr>
            <a:r>
              <a:rPr lang="fr-FR" dirty="0"/>
              <a:t>Le parcours patient </a:t>
            </a:r>
            <a:r>
              <a:rPr lang="fr-FR" dirty="0" smtClean="0"/>
              <a:t>dans l’établissement:</a:t>
            </a:r>
            <a:endParaRPr lang="fr-FR" dirty="0"/>
          </a:p>
          <a:p>
            <a:pPr marL="465138" lvl="1" indent="-285750">
              <a:buFontTx/>
              <a:buChar char="-"/>
            </a:pPr>
            <a:r>
              <a:rPr lang="fr-FR" b="1" dirty="0"/>
              <a:t>Objectif </a:t>
            </a:r>
            <a:r>
              <a:rPr lang="fr-FR" dirty="0"/>
              <a:t>: Concentrer les actes d’un patient sur un minimum de temps.</a:t>
            </a:r>
          </a:p>
          <a:p>
            <a:pPr marL="1171575" lvl="2" indent="-285750">
              <a:buFontTx/>
              <a:buChar char="-"/>
            </a:pPr>
            <a:r>
              <a:rPr lang="fr-FR" dirty="0" smtClean="0"/>
              <a:t>Limiter les transports.</a:t>
            </a:r>
            <a:endParaRPr lang="fr-FR" dirty="0"/>
          </a:p>
          <a:p>
            <a:pPr marL="1171575" lvl="2" indent="-285750">
              <a:buFontTx/>
              <a:buChar char="-"/>
            </a:pPr>
            <a:r>
              <a:rPr lang="fr-FR" dirty="0"/>
              <a:t>Optimisation des temps d’attente des patients, mettre le patient au centre de la prise en charge</a:t>
            </a:r>
            <a:r>
              <a:rPr lang="fr-FR" dirty="0" smtClean="0"/>
              <a:t>.</a:t>
            </a:r>
            <a:endParaRPr lang="fr-FR" dirty="0"/>
          </a:p>
          <a:p>
            <a:pPr marL="465138" lvl="1" indent="-285750">
              <a:buFontTx/>
              <a:buChar char="-"/>
            </a:pPr>
            <a:r>
              <a:rPr lang="fr-FR" b="1" dirty="0"/>
              <a:t>Concerne</a:t>
            </a:r>
            <a:r>
              <a:rPr lang="fr-FR" dirty="0"/>
              <a:t>: Séjour Ambulatoires Chimio HDJ, Chirurgie Ambulatoire, LOTUS</a:t>
            </a:r>
            <a:r>
              <a:rPr lang="fr-FR" dirty="0" smtClean="0"/>
              <a:t>,…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fr-FR" dirty="0"/>
              <a:t>Le parcours de soins </a:t>
            </a:r>
            <a:r>
              <a:rPr lang="fr-FR" dirty="0" smtClean="0"/>
              <a:t>:</a:t>
            </a:r>
            <a:endParaRPr lang="fr-FR" dirty="0"/>
          </a:p>
          <a:p>
            <a:pPr marL="465138" lvl="1" indent="-285750">
              <a:buFontTx/>
              <a:buChar char="-"/>
            </a:pPr>
            <a:r>
              <a:rPr lang="fr-FR" b="1" dirty="0"/>
              <a:t>Objectif </a:t>
            </a:r>
            <a:r>
              <a:rPr lang="fr-FR" dirty="0"/>
              <a:t>: Tirer profit des données d’activité des patients au sein de l’établissement en s’appuyant sur la particularité d’un CLCC d’avoir 1 objectif unique de soin: traiter le Cancer.</a:t>
            </a:r>
          </a:p>
          <a:p>
            <a:pPr marL="465138" lvl="1" indent="-285750">
              <a:buFontTx/>
              <a:buChar char="-"/>
            </a:pPr>
            <a:r>
              <a:rPr lang="fr-FR" b="1" dirty="0"/>
              <a:t>Concerne</a:t>
            </a:r>
            <a:r>
              <a:rPr lang="fr-FR" dirty="0"/>
              <a:t>: </a:t>
            </a:r>
            <a:r>
              <a:rPr lang="fr-FR" dirty="0" smtClean="0"/>
              <a:t>Stratégies </a:t>
            </a:r>
            <a:r>
              <a:rPr lang="fr-FR" dirty="0"/>
              <a:t>médicales de PEC, </a:t>
            </a:r>
            <a:r>
              <a:rPr lang="fr-FR" dirty="0" smtClean="0"/>
              <a:t>mais aussi la performance</a:t>
            </a:r>
            <a:r>
              <a:rPr lang="fr-FR" dirty="0"/>
              <a:t>, </a:t>
            </a:r>
            <a:r>
              <a:rPr lang="fr-FR" dirty="0" smtClean="0"/>
              <a:t>les finances.</a:t>
            </a:r>
            <a:endParaRPr lang="fr-FR" dirty="0"/>
          </a:p>
          <a:p>
            <a:pPr marL="465138" lvl="1" indent="-285750">
              <a:buFontTx/>
              <a:buChar char="-"/>
            </a:pPr>
            <a:endParaRPr lang="fr-FR" dirty="0"/>
          </a:p>
          <a:p>
            <a:pPr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OPPORTUNITES / BESOINS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fr-F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50" y="985234"/>
            <a:ext cx="7886700" cy="4063016"/>
          </a:xfrm>
        </p:spPr>
        <p:txBody>
          <a:bodyPr>
            <a:normAutofit/>
          </a:bodyPr>
          <a:lstStyle/>
          <a:p>
            <a:pPr marL="171450" indent="-171450"/>
            <a:r>
              <a:rPr lang="fr-FR" dirty="0" smtClean="0"/>
              <a:t>Echelle globale :</a:t>
            </a:r>
          </a:p>
          <a:p>
            <a:pPr lvl="1" indent="0">
              <a:buNone/>
            </a:pPr>
            <a:r>
              <a:rPr lang="fr-FR" dirty="0" smtClean="0"/>
              <a:t>Trouver davantage de liant entre les professionnels de santé (dialogue de gestion).</a:t>
            </a:r>
          </a:p>
          <a:p>
            <a:pPr lvl="1" indent="0">
              <a:buNone/>
            </a:pPr>
            <a:r>
              <a:rPr lang="fr-FR" dirty="0" smtClean="0"/>
              <a:t>Créer le lien inter professionnels (chacun n’a conscience qu’une partie de son processus)</a:t>
            </a:r>
          </a:p>
          <a:p>
            <a:pPr marL="350838" lvl="1" indent="-171450"/>
            <a:r>
              <a:rPr lang="fr-FR" dirty="0"/>
              <a:t>DG</a:t>
            </a:r>
          </a:p>
          <a:p>
            <a:pPr marL="350838" lvl="1" indent="-171450"/>
            <a:r>
              <a:rPr lang="fr-FR" dirty="0" smtClean="0"/>
              <a:t>Chefs de services</a:t>
            </a:r>
          </a:p>
          <a:p>
            <a:pPr marL="350838" lvl="1" indent="-171450"/>
            <a:r>
              <a:rPr lang="fr-FR" dirty="0" smtClean="0"/>
              <a:t>Directeurs référents</a:t>
            </a:r>
          </a:p>
          <a:p>
            <a:pPr marL="350838" lvl="1" indent="-171450"/>
            <a:r>
              <a:rPr lang="fr-FR" dirty="0" smtClean="0"/>
              <a:t>POPA.</a:t>
            </a:r>
            <a:endParaRPr lang="fr-FR" dirty="0"/>
          </a:p>
          <a:p>
            <a:pPr lvl="1" indent="0">
              <a:buNone/>
            </a:pPr>
            <a:r>
              <a:rPr lang="fr-FR" dirty="0" smtClean="0"/>
              <a:t>Permettre d’objectiver les hypothèses des projets  = Gain de temps.</a:t>
            </a:r>
          </a:p>
          <a:p>
            <a:pPr lvl="1" indent="0">
              <a:buNone/>
            </a:pPr>
            <a:r>
              <a:rPr lang="fr-FR" dirty="0" smtClean="0"/>
              <a:t>Diminuer la sollicitation du contrôle de gestion à la genèse des projets, gagner à une information partagée et fiable.</a:t>
            </a:r>
          </a:p>
          <a:p>
            <a:r>
              <a:rPr lang="fr-FR" dirty="0" smtClean="0"/>
              <a:t>Echelle des parcours:</a:t>
            </a:r>
          </a:p>
          <a:p>
            <a:pPr marL="350838" lvl="1" indent="-171450"/>
            <a:r>
              <a:rPr lang="fr-FR" dirty="0" smtClean="0"/>
              <a:t>Aide à la description des parcours.</a:t>
            </a:r>
          </a:p>
          <a:p>
            <a:pPr marL="350838" lvl="1" indent="-171450"/>
            <a:r>
              <a:rPr lang="fr-FR" dirty="0" smtClean="0"/>
              <a:t>Adaptation </a:t>
            </a:r>
            <a:r>
              <a:rPr lang="fr-FR" dirty="0"/>
              <a:t>de l’offre de </a:t>
            </a:r>
            <a:r>
              <a:rPr lang="fr-FR" dirty="0" smtClean="0"/>
              <a:t>vacations au besoin.</a:t>
            </a:r>
          </a:p>
          <a:p>
            <a:pPr marL="350838" lvl="1" indent="-171450"/>
            <a:r>
              <a:rPr lang="fr-FR" dirty="0" smtClean="0"/>
              <a:t>Une programmation centrée sur le patient.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OPPORTUNITES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6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49" y="985234"/>
            <a:ext cx="7916863" cy="40630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Innover dans les organisation grâce aux parcours (simulation).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Combiné à une compta analytique, 	connaitre le cout d’un parcours. 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Se préparer à la nouvelle valorisation des ES au parcours.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Sécuriser / prévoir l’activité des </a:t>
            </a:r>
            <a:br>
              <a:rPr lang="fr-FR" dirty="0" smtClean="0"/>
            </a:br>
            <a:r>
              <a:rPr lang="fr-FR" dirty="0" smtClean="0"/>
              <a:t>services de soins (programmé).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Liens inter services (Chirurgie, radiothérapie,</a:t>
            </a:r>
            <a:br>
              <a:rPr lang="fr-FR" dirty="0" smtClean="0"/>
            </a:br>
            <a:r>
              <a:rPr lang="fr-FR" dirty="0" smtClean="0"/>
              <a:t> HDJ).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Anticiper les « trous d’airs » d’activité.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besoins DE DEMAIN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5" y="1273628"/>
            <a:ext cx="342267" cy="3422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59" y="1818036"/>
            <a:ext cx="4196553" cy="30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ETAT DES LIEUX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0"/>
          <a:lstStyle/>
          <a:p>
            <a:pPr algn="ctr"/>
            <a:r>
              <a:rPr lang="fr-FR" sz="28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fr-F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8650" y="985234"/>
            <a:ext cx="7886700" cy="4063016"/>
          </a:xfrm>
        </p:spPr>
        <p:txBody>
          <a:bodyPr>
            <a:normAutofit/>
          </a:bodyPr>
          <a:lstStyle/>
          <a:p>
            <a:pPr marL="1524000" indent="-285750">
              <a:buFont typeface="Arial" panose="020B0604020202020204" pitchFamily="34" charset="0"/>
              <a:buChar char="•"/>
            </a:pPr>
            <a:r>
              <a:rPr lang="fr-FR" dirty="0" smtClean="0"/>
              <a:t>PMSI (# T + 1 mois)</a:t>
            </a:r>
          </a:p>
          <a:p>
            <a:pPr marL="1524000" indent="-285750">
              <a:buFont typeface="Arial" panose="020B0604020202020204" pitchFamily="34" charset="0"/>
              <a:buChar char="•"/>
            </a:pPr>
            <a:r>
              <a:rPr lang="fr-FR" dirty="0" smtClean="0"/>
              <a:t>WEBCAD</a:t>
            </a:r>
          </a:p>
          <a:p>
            <a:pPr marL="1524000" indent="-285750">
              <a:buFont typeface="Arial" panose="020B0604020202020204" pitchFamily="34" charset="0"/>
              <a:buChar char="•"/>
            </a:pPr>
            <a:r>
              <a:rPr lang="fr-FR" dirty="0" smtClean="0"/>
              <a:t>CERNER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#75% de l’activité des parcours est accessible.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 consolider :</a:t>
            </a:r>
          </a:p>
          <a:p>
            <a:pPr marL="1171575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activités non facturables: SOS,  CST</a:t>
            </a:r>
          </a:p>
          <a:p>
            <a:pPr marL="1171575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Transports</a:t>
            </a:r>
          </a:p>
          <a:p>
            <a:pPr marL="1171575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Délais de RDV, écart demande / réalisé.</a:t>
            </a:r>
          </a:p>
          <a:p>
            <a:pPr marL="1171575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Provenance, Prescripteur.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Descriptions des parcours en cours (ICHOM).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Construction d’un SID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=&gt; Nécessité d’avoir une démarche de pilotage transverse des données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Structure, collecte, qualité.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Actions déjà en cours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36" y="1100084"/>
            <a:ext cx="786494" cy="7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831947e4865ac4f8fe4926d27bd3c3153cc61c1"/>
</p:tagLst>
</file>

<file path=ppt/theme/theme1.xml><?xml version="1.0" encoding="utf-8"?>
<a:theme xmlns:a="http://schemas.openxmlformats.org/drawingml/2006/main" name="ICO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 ICO charte 2020" id="{5A7B24D4-5C97-480D-8BBD-916F9C96D0C0}" vid="{21E25D7C-68EA-44A6-8912-E576F2AA53A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ICO charte 2020_V1</Template>
  <TotalTime>3176</TotalTime>
  <Words>770</Words>
  <Application>Microsoft Office PowerPoint</Application>
  <PresentationFormat>Affichage à l'écran (16:9)</PresentationFormat>
  <Paragraphs>141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 Black</vt:lpstr>
      <vt:lpstr>Calibri</vt:lpstr>
      <vt:lpstr>Arial</vt:lpstr>
      <vt:lpstr>Wingdings</vt:lpstr>
      <vt:lpstr>Courier New</vt:lpstr>
      <vt:lpstr>ICO</vt:lpstr>
      <vt:lpstr>Présentation PowerPoint</vt:lpstr>
      <vt:lpstr>Présentation PowerPoint</vt:lpstr>
      <vt:lpstr>LE PARCOURS</vt:lpstr>
      <vt:lpstr>LES 3 NIVEAUX DE PARCOURS</vt:lpstr>
      <vt:lpstr>Présentation PowerPoint</vt:lpstr>
      <vt:lpstr>Les OPPORTUNITES</vt:lpstr>
      <vt:lpstr>Les besoins DE DEMAIN</vt:lpstr>
      <vt:lpstr>Présentation PowerPoint</vt:lpstr>
      <vt:lpstr>Actions déjà en cours</vt:lpstr>
      <vt:lpstr>Présentation PowerPoint</vt:lpstr>
      <vt:lpstr>ORIENTATION VERS DEUX AXES DE TRAVAIL EN PARALLELE</vt:lpstr>
      <vt:lpstr>FOCUS AXE 2 </vt:lpstr>
      <vt:lpstr>Présentation PowerPoint</vt:lpstr>
      <vt:lpstr>24 PATIENTES ICHOM SH </vt:lpstr>
      <vt:lpstr>REGROUPEMENT PAR FAMILLES DE PARCOURS – Parcours 1 12 PATIENTES</vt:lpstr>
      <vt:lpstr>REGROUPEMENT PAR FAMILLES DE PARCOURS – Parcours 2 5 PATIENTES</vt:lpstr>
      <vt:lpstr>REGROUPEMENT PAR FAMILLES DE PARCOURS – Autres 7 PATIENTES</vt:lpstr>
      <vt:lpstr>REVENONS AU  Parcours 1 - 12 PATIENTES -&gt; DéTAIL</vt:lpstr>
      <vt:lpstr>Parcours 1 - 12 PATIENTES – PARCOURS DETAILLE</vt:lpstr>
      <vt:lpstr>Présentation PowerPoint</vt:lpstr>
      <vt:lpstr>ON FAIT QUOI DE çA ?   </vt:lpstr>
      <vt:lpstr>Présentation PowerPoint</vt:lpstr>
    </vt:vector>
  </TitlesOfParts>
  <Company>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Rambaud Coralie</dc:creator>
  <cp:lastModifiedBy>Weber Vincent</cp:lastModifiedBy>
  <cp:revision>82</cp:revision>
  <cp:lastPrinted>2018-09-28T09:31:40Z</cp:lastPrinted>
  <dcterms:created xsi:type="dcterms:W3CDTF">2019-11-21T09:32:50Z</dcterms:created>
  <dcterms:modified xsi:type="dcterms:W3CDTF">2021-04-09T07:15:55Z</dcterms:modified>
</cp:coreProperties>
</file>